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5"/>
  </p:notesMasterIdLst>
  <p:sldIdLst>
    <p:sldId id="256" r:id="rId2"/>
    <p:sldId id="261" r:id="rId3"/>
    <p:sldId id="262" r:id="rId4"/>
    <p:sldId id="343" r:id="rId5"/>
    <p:sldId id="258" r:id="rId6"/>
    <p:sldId id="344" r:id="rId7"/>
    <p:sldId id="345" r:id="rId8"/>
    <p:sldId id="349" r:id="rId9"/>
    <p:sldId id="259" r:id="rId10"/>
    <p:sldId id="275" r:id="rId11"/>
    <p:sldId id="270" r:id="rId12"/>
    <p:sldId id="276" r:id="rId13"/>
    <p:sldId id="271" r:id="rId14"/>
    <p:sldId id="272" r:id="rId15"/>
    <p:sldId id="260" r:id="rId16"/>
    <p:sldId id="264" r:id="rId17"/>
    <p:sldId id="265" r:id="rId18"/>
    <p:sldId id="266" r:id="rId19"/>
    <p:sldId id="267" r:id="rId20"/>
    <p:sldId id="268" r:id="rId21"/>
    <p:sldId id="269" r:id="rId22"/>
    <p:sldId id="274" r:id="rId23"/>
    <p:sldId id="273" r:id="rId2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07"/>
    <p:restoredTop sz="94673"/>
  </p:normalViewPr>
  <p:slideViewPr>
    <p:cSldViewPr snapToGrid="0" snapToObjects="1">
      <p:cViewPr varScale="1">
        <p:scale>
          <a:sx n="154" d="100"/>
          <a:sy n="154" d="100"/>
        </p:scale>
        <p:origin x="144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341D8-9536-8141-92CB-5421D525FB19}" type="datetimeFigureOut">
              <a:rPr lang="en-US" smtClean="0"/>
              <a:t>12/22/20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775A5-3B14-8449-84DC-A2B97C7C2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02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874138"/>
            <a:ext cx="2057400" cy="273844"/>
          </a:xfrm>
        </p:spPr>
        <p:txBody>
          <a:bodyPr/>
          <a:lstStyle/>
          <a:p>
            <a:fld id="{02989721-2E5E-A74E-BDA4-3350CBAAF42E}" type="datetimeFigureOut">
              <a:rPr lang="en-US" smtClean="0"/>
              <a:t>12/22/20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874138"/>
            <a:ext cx="30861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874138"/>
            <a:ext cx="2057400" cy="273844"/>
          </a:xfrm>
        </p:spPr>
        <p:txBody>
          <a:bodyPr/>
          <a:lstStyle/>
          <a:p>
            <a:fld id="{F40EFFAF-D776-0E4A-B23C-093906A3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53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9721-2E5E-A74E-BDA4-3350CBAAF42E}" type="datetimeFigureOut">
              <a:rPr lang="en-US" smtClean="0"/>
              <a:t>12/22/20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FFAF-D776-0E4A-B23C-093906A3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241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9721-2E5E-A74E-BDA4-3350CBAAF42E}" type="datetimeFigureOut">
              <a:rPr lang="en-US" smtClean="0"/>
              <a:t>12/22/20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FFAF-D776-0E4A-B23C-093906A3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04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9721-2E5E-A74E-BDA4-3350CBAAF42E}" type="datetimeFigureOut">
              <a:rPr lang="en-US" smtClean="0"/>
              <a:t>12/22/20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FFAF-D776-0E4A-B23C-093906A3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783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9721-2E5E-A74E-BDA4-3350CBAAF42E}" type="datetimeFigureOut">
              <a:rPr lang="en-US" smtClean="0"/>
              <a:t>12/22/20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FFAF-D776-0E4A-B23C-093906A3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228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9721-2E5E-A74E-BDA4-3350CBAAF42E}" type="datetimeFigureOut">
              <a:rPr lang="en-US" smtClean="0"/>
              <a:t>12/22/20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FFAF-D776-0E4A-B23C-093906A3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867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9721-2E5E-A74E-BDA4-3350CBAAF42E}" type="datetimeFigureOut">
              <a:rPr lang="en-US" smtClean="0"/>
              <a:t>12/22/20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FFAF-D776-0E4A-B23C-093906A3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403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9721-2E5E-A74E-BDA4-3350CBAAF42E}" type="datetimeFigureOut">
              <a:rPr lang="en-US" smtClean="0"/>
              <a:t>12/22/20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FFAF-D776-0E4A-B23C-093906A3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50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9721-2E5E-A74E-BDA4-3350CBAAF42E}" type="datetimeFigureOut">
              <a:rPr lang="en-US" smtClean="0"/>
              <a:t>12/22/20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FFAF-D776-0E4A-B23C-093906A3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3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9721-2E5E-A74E-BDA4-3350CBAAF42E}" type="datetimeFigureOut">
              <a:rPr lang="en-US" smtClean="0"/>
              <a:t>12/22/20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FFAF-D776-0E4A-B23C-093906A3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398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9721-2E5E-A74E-BDA4-3350CBAAF42E}" type="datetimeFigureOut">
              <a:rPr lang="en-US" smtClean="0"/>
              <a:t>12/22/20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FFAF-D776-0E4A-B23C-093906A3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73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89721-2E5E-A74E-BDA4-3350CBAAF42E}" type="datetimeFigureOut">
              <a:rPr lang="en-US" smtClean="0"/>
              <a:t>12/22/20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EFFAF-D776-0E4A-B23C-093906A3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4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anKqjP0pfA?start=209&amp;feature=oembe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k6bEhDi6z8?feature=oembed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/>
              <a:t>IT </a:t>
            </a:r>
            <a:r>
              <a:rPr lang="en-US" b="1" dirty="0"/>
              <a:t>4883: Infrastructure Defense 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Risk Management</a:t>
            </a:r>
          </a:p>
        </p:txBody>
      </p:sp>
    </p:spTree>
    <p:extLst>
      <p:ext uri="{BB962C8B-B14F-4D97-AF65-F5344CB8AC3E}">
        <p14:creationId xmlns:p14="http://schemas.microsoft.com/office/powerpoint/2010/main" val="687087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Assessment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563624"/>
            <a:ext cx="7290055" cy="3168396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Online Media 3" descr="Risk Assessment ">
            <a:hlinkClick r:id="" action="ppaction://media"/>
            <a:extLst>
              <a:ext uri="{FF2B5EF4-FFF2-40B4-BE49-F238E27FC236}">
                <a16:creationId xmlns:a16="http://schemas.microsoft.com/office/drawing/2014/main" id="{2A189257-4B2A-3344-8CD4-11E9FD8D5F1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28735" y="1268016"/>
            <a:ext cx="5952931" cy="334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42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Quantitative and Qualitative Risk Assessment </a:t>
            </a:r>
          </a:p>
        </p:txBody>
      </p:sp>
      <p:pic>
        <p:nvPicPr>
          <p:cNvPr id="5" name="Online Media 4" descr="Quantitative and Qualitative Risk Assessment ">
            <a:hlinkClick r:id="" action="ppaction://media"/>
            <a:extLst>
              <a:ext uri="{FF2B5EF4-FFF2-40B4-BE49-F238E27FC236}">
                <a16:creationId xmlns:a16="http://schemas.microsoft.com/office/drawing/2014/main" id="{5F930818-7EF6-024D-9FF0-CF9DCA57EF3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26168" y="1268016"/>
            <a:ext cx="5632450" cy="316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95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control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563624"/>
            <a:ext cx="7290055" cy="3168396"/>
          </a:xfrm>
        </p:spPr>
        <p:txBody>
          <a:bodyPr>
            <a:normAutofit lnSpcReduction="10000"/>
          </a:bodyPr>
          <a:lstStyle/>
          <a:p>
            <a:r>
              <a:rPr lang="en-US" sz="1500" dirty="0"/>
              <a:t>The steps to risk control are: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/>
              <a:t>Cost-Benefit Analysis (CBA)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dirty="0"/>
              <a:t>Single Loss Expectancy (SLE)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dirty="0"/>
              <a:t>Annualized Rate of Occurrence (ARO)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dirty="0"/>
              <a:t>Annual Loss Expectancy (ALE)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dirty="0"/>
              <a:t>Annual Cost of the Safeguard (ASG)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/>
              <a:t>Feasibility Analysis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dirty="0"/>
              <a:t>Organizational Feasibility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dirty="0"/>
              <a:t>Operational Feasibility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dirty="0"/>
              <a:t>Technical Feasibility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dirty="0"/>
              <a:t>Political Feasibility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/>
              <a:t>Risk Control Strategy Implementation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657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Cost-Benefit analysis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8007350" cy="3263504"/>
          </a:xfrm>
        </p:spPr>
        <p:txBody>
          <a:bodyPr>
            <a:normAutofit/>
          </a:bodyPr>
          <a:lstStyle/>
          <a:p>
            <a:r>
              <a:rPr lang="en-US" dirty="0"/>
              <a:t>Some common formulas used to calculate cost-benefit analysis </a:t>
            </a:r>
          </a:p>
          <a:p>
            <a:r>
              <a:rPr lang="en-US" dirty="0"/>
              <a:t>SLE = AV * EF</a:t>
            </a:r>
          </a:p>
          <a:p>
            <a:pPr lvl="1"/>
            <a:r>
              <a:rPr lang="en-US" dirty="0"/>
              <a:t>AV = Asset Value, EF = Exposure factor (% of asset affected)</a:t>
            </a:r>
          </a:p>
          <a:p>
            <a:r>
              <a:rPr lang="en-US" dirty="0"/>
              <a:t>ALE = SLE * ARO</a:t>
            </a:r>
          </a:p>
          <a:p>
            <a:r>
              <a:rPr lang="en-US" dirty="0"/>
              <a:t>CBA = ALE (pre-control) – ALE (post-control) – 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963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Feasibility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Organizational: Does the plan correspond to the organization’s objectives? Does it limit the organization’s capabilities in any way? </a:t>
            </a:r>
          </a:p>
          <a:p>
            <a:r>
              <a:rPr lang="en-US" dirty="0"/>
              <a:t>Operational: Will shareholders (users, managers, etc.) be able/willing to accept the plan? Is the system compatible with the new changes? </a:t>
            </a:r>
          </a:p>
          <a:p>
            <a:r>
              <a:rPr lang="en-US" dirty="0"/>
              <a:t>Technical: Is the necessary technology owned or obtainable? Are our employees trained and if not can we afford to train them? </a:t>
            </a:r>
          </a:p>
          <a:p>
            <a:r>
              <a:rPr lang="en-US" dirty="0"/>
              <a:t>Political: Is the budget required justifiable?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854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control Strategies	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Defense </a:t>
            </a:r>
          </a:p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Transferal</a:t>
            </a:r>
          </a:p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Mitigation</a:t>
            </a:r>
          </a:p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Acceptance (Abandonment) </a:t>
            </a:r>
          </a:p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Termination </a:t>
            </a:r>
          </a:p>
          <a:p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410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control Strategy: defense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7781424" cy="3263504"/>
          </a:xfrm>
        </p:spPr>
        <p:txBody>
          <a:bodyPr>
            <a:normAutofit/>
          </a:bodyPr>
          <a:lstStyle/>
          <a:p>
            <a:r>
              <a:rPr lang="en-US" dirty="0"/>
              <a:t>Defense: Prevent the exploitation of the system via application of policy, training/education, and technology. </a:t>
            </a:r>
          </a:p>
          <a:p>
            <a:r>
              <a:rPr lang="en-US" dirty="0"/>
              <a:t>Preferably layered security (defense in depth) </a:t>
            </a:r>
          </a:p>
          <a:p>
            <a:pPr lvl="1"/>
            <a:r>
              <a:rPr lang="en-US" dirty="0"/>
              <a:t>Counter threats</a:t>
            </a:r>
          </a:p>
          <a:p>
            <a:pPr lvl="1"/>
            <a:r>
              <a:rPr lang="en-US" dirty="0"/>
              <a:t>Remove vulnerabilities from assess</a:t>
            </a:r>
          </a:p>
          <a:p>
            <a:pPr lvl="1"/>
            <a:r>
              <a:rPr lang="en-US" dirty="0"/>
              <a:t>Limit access to assets</a:t>
            </a:r>
          </a:p>
          <a:p>
            <a:pPr lvl="1"/>
            <a:r>
              <a:rPr lang="en-US" dirty="0"/>
              <a:t>Add protective safeguards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34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control Strategy: transferal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7886700" cy="3263504"/>
          </a:xfrm>
        </p:spPr>
        <p:txBody>
          <a:bodyPr>
            <a:normAutofit/>
          </a:bodyPr>
          <a:lstStyle/>
          <a:p>
            <a:r>
              <a:rPr lang="en-US" dirty="0"/>
              <a:t>Transferal: Shift risks to other areas or outside entities to handle</a:t>
            </a:r>
          </a:p>
          <a:p>
            <a:r>
              <a:rPr lang="en-US" dirty="0"/>
              <a:t>Can include:</a:t>
            </a:r>
          </a:p>
          <a:p>
            <a:pPr lvl="1"/>
            <a:r>
              <a:rPr lang="en-US" dirty="0"/>
              <a:t>Purchasing insurance</a:t>
            </a:r>
          </a:p>
          <a:p>
            <a:pPr lvl="1"/>
            <a:r>
              <a:rPr lang="en-US" dirty="0"/>
              <a:t>Outsourcing to other organizations</a:t>
            </a:r>
          </a:p>
          <a:p>
            <a:pPr lvl="1"/>
            <a:r>
              <a:rPr lang="en-US" dirty="0"/>
              <a:t>Revising deployment models</a:t>
            </a:r>
          </a:p>
        </p:txBody>
      </p:sp>
    </p:spTree>
    <p:extLst>
      <p:ext uri="{BB962C8B-B14F-4D97-AF65-F5344CB8AC3E}">
        <p14:creationId xmlns:p14="http://schemas.microsoft.com/office/powerpoint/2010/main" val="2300086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control Strategy: Mitigation	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Mitigation: Creating plans and preparations to reduce the damage of threat actualization</a:t>
            </a:r>
          </a:p>
          <a:p>
            <a:pPr marL="0" indent="0">
              <a:buNone/>
            </a:pPr>
            <a:r>
              <a:rPr lang="en-US" dirty="0"/>
              <a:t>Preparation should include a:</a:t>
            </a:r>
          </a:p>
          <a:p>
            <a:pPr lvl="1"/>
            <a:r>
              <a:rPr lang="en-US" dirty="0"/>
              <a:t>Incidence Response Plan</a:t>
            </a:r>
          </a:p>
          <a:p>
            <a:pPr lvl="1"/>
            <a:r>
              <a:rPr lang="en-US" dirty="0"/>
              <a:t>Disaster Recovery Plan</a:t>
            </a:r>
          </a:p>
          <a:p>
            <a:pPr lvl="1"/>
            <a:r>
              <a:rPr lang="en-US" dirty="0"/>
              <a:t>Business Continuity Plan</a:t>
            </a:r>
          </a:p>
          <a:p>
            <a:endParaRPr lang="en-US" dirty="0"/>
          </a:p>
        </p:txBody>
      </p:sp>
      <p:pic>
        <p:nvPicPr>
          <p:cNvPr id="6" name="Content Placeholder 5" descr="Summaries of Mitigation Plans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96955" y="1268016"/>
            <a:ext cx="3818395" cy="286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819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control Strategy: Acceptance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28649" y="1369219"/>
            <a:ext cx="8034087" cy="3263504"/>
          </a:xfrm>
        </p:spPr>
        <p:txBody>
          <a:bodyPr>
            <a:normAutofit/>
          </a:bodyPr>
          <a:lstStyle/>
          <a:p>
            <a:r>
              <a:rPr lang="en-US" dirty="0"/>
              <a:t>Acceptance: Properly identifying and acknowledging risks, and choosing to not control them</a:t>
            </a:r>
          </a:p>
          <a:p>
            <a:pPr marL="0" indent="0">
              <a:buNone/>
            </a:pPr>
            <a:r>
              <a:rPr lang="en-US" dirty="0"/>
              <a:t>Appropriate when:</a:t>
            </a:r>
          </a:p>
          <a:p>
            <a:pPr lvl="1"/>
            <a:r>
              <a:rPr lang="en-US" dirty="0"/>
              <a:t>The cost to protect an asset or assets exceeds the cost to replace it/them</a:t>
            </a:r>
          </a:p>
          <a:p>
            <a:pPr lvl="1"/>
            <a:r>
              <a:rPr lang="en-US" dirty="0"/>
              <a:t>When the probability of risk is very low and the asset is of low priority</a:t>
            </a:r>
          </a:p>
          <a:p>
            <a:pPr lvl="1"/>
            <a:r>
              <a:rPr lang="en-US" dirty="0"/>
              <a:t>Otherwise acceptance = negligence</a:t>
            </a:r>
          </a:p>
        </p:txBody>
      </p:sp>
    </p:spTree>
    <p:extLst>
      <p:ext uri="{BB962C8B-B14F-4D97-AF65-F5344CB8AC3E}">
        <p14:creationId xmlns:p14="http://schemas.microsoft.com/office/powerpoint/2010/main" val="2412225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in Risk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Ensure our assets are safe </a:t>
            </a:r>
          </a:p>
          <a:p>
            <a:r>
              <a:rPr lang="en-US" dirty="0"/>
              <a:t>Protect our assets against competitive disadvantage</a:t>
            </a:r>
          </a:p>
          <a:p>
            <a:r>
              <a:rPr lang="en-US" dirty="0"/>
              <a:t>Maintain a good public reputation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624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control Strategy: Termination	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7886700" cy="3263504"/>
          </a:xfrm>
        </p:spPr>
        <p:txBody>
          <a:bodyPr/>
          <a:lstStyle/>
          <a:p>
            <a:r>
              <a:rPr lang="en-US" dirty="0"/>
              <a:t>Termination: Removing or discontinuing the information asset from the organization </a:t>
            </a:r>
          </a:p>
          <a:p>
            <a:r>
              <a:rPr lang="en-US" dirty="0"/>
              <a:t>Examples include: </a:t>
            </a:r>
          </a:p>
          <a:p>
            <a:pPr lvl="1"/>
            <a:r>
              <a:rPr lang="en-US" dirty="0"/>
              <a:t>Equipment disposal </a:t>
            </a:r>
          </a:p>
          <a:p>
            <a:pPr lvl="1"/>
            <a:r>
              <a:rPr lang="en-US" dirty="0"/>
              <a:t>Discontinuing a provided service</a:t>
            </a:r>
          </a:p>
          <a:p>
            <a:pPr lvl="1"/>
            <a:r>
              <a:rPr lang="en-US" dirty="0"/>
              <a:t>Firing an employee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514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and cons of each strategy	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Defense: Preferred all round approach</a:t>
            </a:r>
          </a:p>
          <a:p>
            <a:r>
              <a:rPr lang="en-US" dirty="0"/>
              <a:t>Transferal: Easy and effective</a:t>
            </a:r>
          </a:p>
          <a:p>
            <a:r>
              <a:rPr lang="en-US" dirty="0"/>
              <a:t>Mitigation: Effective when all else fails</a:t>
            </a:r>
          </a:p>
          <a:p>
            <a:r>
              <a:rPr lang="en-US" dirty="0"/>
              <a:t>Acceptance: Cheap and easy</a:t>
            </a:r>
          </a:p>
          <a:p>
            <a:r>
              <a:rPr lang="en-US" dirty="0"/>
              <a:t>Termination: Relatively cheap and safe	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Cons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Defense: Expensive and laborious</a:t>
            </a:r>
          </a:p>
          <a:p>
            <a:r>
              <a:rPr lang="en-US" dirty="0"/>
              <a:t>Transferal: Dependence on external entities</a:t>
            </a:r>
          </a:p>
          <a:p>
            <a:r>
              <a:rPr lang="en-US" dirty="0"/>
              <a:t>Mitigation: Guarantees company loss</a:t>
            </a:r>
          </a:p>
          <a:p>
            <a:r>
              <a:rPr lang="en-US" dirty="0"/>
              <a:t>Acceptance: Rarely appropriate, unsafe</a:t>
            </a:r>
          </a:p>
          <a:p>
            <a:r>
              <a:rPr lang="en-US" dirty="0"/>
              <a:t>Termination: Rarely appropriate, requires company loss</a:t>
            </a:r>
          </a:p>
        </p:txBody>
      </p:sp>
    </p:spTree>
    <p:extLst>
      <p:ext uri="{BB962C8B-B14F-4D97-AF65-F5344CB8AC3E}">
        <p14:creationId xmlns:p14="http://schemas.microsoft.com/office/powerpoint/2010/main" val="10820555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approaches to risk management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U.S CERT’s Operationally Critical Threat Assessment Vulnerability Evaluation (OCTAVE) Methods (Original, OCTAVE-S, OCTAVE-Allegro)</a:t>
            </a:r>
          </a:p>
          <a:p>
            <a:r>
              <a:rPr lang="en-US" dirty="0"/>
              <a:t>NIST Risk Management Model </a:t>
            </a:r>
          </a:p>
          <a:p>
            <a:r>
              <a:rPr lang="en-US" dirty="0"/>
              <a:t>Microsoft Risk Management Approach</a:t>
            </a:r>
          </a:p>
          <a:p>
            <a:r>
              <a:rPr lang="en-US" dirty="0"/>
              <a:t>Jack A. Jones’ Factor Analysis of Information Risk (FAIR)</a:t>
            </a:r>
          </a:p>
          <a:p>
            <a:r>
              <a:rPr lang="en-US" dirty="0"/>
              <a:t>Delphi Technique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503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M. Whitman, H. Mattford. , </a:t>
            </a:r>
            <a:r>
              <a:rPr lang="en-US" i="1" dirty="0"/>
              <a:t> Management of information security</a:t>
            </a:r>
            <a:r>
              <a:rPr lang="en-US" dirty="0"/>
              <a:t>, Fourth Edition, Stamford, CT: Cengage Learning, 2014, p. 279-313.</a:t>
            </a:r>
          </a:p>
          <a:p>
            <a:r>
              <a:rPr lang="en-US" dirty="0" err="1"/>
              <a:t>www.duckduckgo.com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9674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Management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Risk</a:t>
            </a:r>
          </a:p>
          <a:p>
            <a:r>
              <a:rPr lang="en-US" dirty="0"/>
              <a:t>Assess Risk</a:t>
            </a:r>
          </a:p>
          <a:p>
            <a:r>
              <a:rPr lang="en-US" dirty="0"/>
              <a:t>Control Risk</a:t>
            </a:r>
          </a:p>
        </p:txBody>
      </p:sp>
    </p:spTree>
    <p:extLst>
      <p:ext uri="{BB962C8B-B14F-4D97-AF65-F5344CB8AC3E}">
        <p14:creationId xmlns:p14="http://schemas.microsoft.com/office/powerpoint/2010/main" val="3476702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4FAC1D86-0A7D-7541-9053-AB34FECE0D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Risk Management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C7634A5-417E-5C44-9358-BA3E36305D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81180" y="1094372"/>
            <a:ext cx="7934169" cy="971550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1800" dirty="0"/>
              <a:t>Identification, measurement, control and minimization of security risks in information systems to a level commensurate with the value of the assets protected (NIST).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6E216B3-8464-E248-8C09-ADF2D228A8FA}"/>
              </a:ext>
            </a:extLst>
          </p:cNvPr>
          <p:cNvGrpSpPr/>
          <p:nvPr/>
        </p:nvGrpSpPr>
        <p:grpSpPr>
          <a:xfrm>
            <a:off x="977064" y="1836132"/>
            <a:ext cx="5397103" cy="2982515"/>
            <a:chOff x="2270522" y="2046685"/>
            <a:chExt cx="5397103" cy="2982515"/>
          </a:xfrm>
        </p:grpSpPr>
        <p:sp>
          <p:nvSpPr>
            <p:cNvPr id="7172" name="Rectangle 4">
              <a:extLst>
                <a:ext uri="{FF2B5EF4-FFF2-40B4-BE49-F238E27FC236}">
                  <a16:creationId xmlns:a16="http://schemas.microsoft.com/office/drawing/2014/main" id="{D3E99538-3717-874E-B6B5-64B40CF5F3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5291" y="3977879"/>
              <a:ext cx="1137047" cy="577453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 sz="1350"/>
            </a:p>
          </p:txBody>
        </p:sp>
        <p:pic>
          <p:nvPicPr>
            <p:cNvPr id="7173" name="Picture 5">
              <a:extLst>
                <a:ext uri="{FF2B5EF4-FFF2-40B4-BE49-F238E27FC236}">
                  <a16:creationId xmlns:a16="http://schemas.microsoft.com/office/drawing/2014/main" id="{C745AB83-4D30-A048-A1CA-9BC1940CB7B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644" y="2300287"/>
              <a:ext cx="2974181" cy="2728913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4" name="Rectangle 6">
              <a:extLst>
                <a:ext uri="{FF2B5EF4-FFF2-40B4-BE49-F238E27FC236}">
                  <a16:creationId xmlns:a16="http://schemas.microsoft.com/office/drawing/2014/main" id="{89871705-5C26-444A-9F48-0F85AE83D9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0047" y="3929063"/>
              <a:ext cx="1137047" cy="603647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en-US" altLang="en-US" sz="1050" b="1">
                  <a:latin typeface="Arial" panose="020B0604020202020204" pitchFamily="34" charset="0"/>
                </a:rPr>
                <a:t>Implement Risk</a:t>
              </a:r>
            </a:p>
            <a:p>
              <a:pPr algn="ctr"/>
              <a:r>
                <a:rPr lang="en-US" altLang="en-US" sz="1050" b="1">
                  <a:latin typeface="Arial" panose="020B0604020202020204" pitchFamily="34" charset="0"/>
                </a:rPr>
                <a:t>Management</a:t>
              </a:r>
            </a:p>
            <a:p>
              <a:pPr algn="ctr"/>
              <a:r>
                <a:rPr lang="en-US" altLang="en-US" sz="1050" b="1">
                  <a:latin typeface="Arial" panose="020B0604020202020204" pitchFamily="34" charset="0"/>
                </a:rPr>
                <a:t>Actions</a:t>
              </a:r>
              <a:endParaRPr lang="en-US" altLang="en-US" sz="1350">
                <a:latin typeface="Arial" panose="020B0604020202020204" pitchFamily="34" charset="0"/>
              </a:endParaRPr>
            </a:p>
          </p:txBody>
        </p:sp>
        <p:sp>
          <p:nvSpPr>
            <p:cNvPr id="7175" name="Rectangle 7">
              <a:extLst>
                <a:ext uri="{FF2B5EF4-FFF2-40B4-BE49-F238E27FC236}">
                  <a16:creationId xmlns:a16="http://schemas.microsoft.com/office/drawing/2014/main" id="{DDCFCCBD-74F6-A64C-A06C-A013E8D091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0522" y="2870597"/>
              <a:ext cx="984647" cy="4572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en-US" altLang="en-US" sz="1050" b="1">
                  <a:latin typeface="Arial" panose="020B0604020202020204" pitchFamily="34" charset="0"/>
                </a:rPr>
                <a:t>Re-evaluate</a:t>
              </a:r>
            </a:p>
            <a:p>
              <a:pPr algn="ctr"/>
              <a:r>
                <a:rPr lang="en-US" altLang="en-US" sz="1050" b="1">
                  <a:latin typeface="Arial" panose="020B0604020202020204" pitchFamily="34" charset="0"/>
                </a:rPr>
                <a:t>the Risks</a:t>
              </a:r>
            </a:p>
          </p:txBody>
        </p:sp>
        <p:sp>
          <p:nvSpPr>
            <p:cNvPr id="7176" name="Rectangle 8">
              <a:extLst>
                <a:ext uri="{FF2B5EF4-FFF2-40B4-BE49-F238E27FC236}">
                  <a16:creationId xmlns:a16="http://schemas.microsoft.com/office/drawing/2014/main" id="{B4BB19B4-43F2-9F4F-8857-8850317556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4738" y="2046685"/>
              <a:ext cx="892969" cy="589359"/>
            </a:xfrm>
            <a:prstGeom prst="rect">
              <a:avLst/>
            </a:prstGeom>
            <a:solidFill>
              <a:srgbClr val="FAFD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en-US" altLang="en-US" sz="1050" b="1">
                  <a:solidFill>
                    <a:srgbClr val="3399FF"/>
                  </a:solidFill>
                  <a:latin typeface="Arial" panose="020B0604020202020204" pitchFamily="34" charset="0"/>
                </a:rPr>
                <a:t>Identify</a:t>
              </a:r>
            </a:p>
            <a:p>
              <a:pPr algn="ctr"/>
              <a:r>
                <a:rPr lang="en-US" altLang="en-US" sz="1050" b="1">
                  <a:solidFill>
                    <a:srgbClr val="3399FF"/>
                  </a:solidFill>
                  <a:latin typeface="Arial" panose="020B0604020202020204" pitchFamily="34" charset="0"/>
                </a:rPr>
                <a:t>the </a:t>
              </a:r>
            </a:p>
            <a:p>
              <a:pPr algn="ctr"/>
              <a:r>
                <a:rPr lang="en-US" altLang="en-US" sz="1050" b="1">
                  <a:solidFill>
                    <a:srgbClr val="3399FF"/>
                  </a:solidFill>
                  <a:latin typeface="Arial" panose="020B0604020202020204" pitchFamily="34" charset="0"/>
                </a:rPr>
                <a:t>Risk Areas</a:t>
              </a:r>
            </a:p>
          </p:txBody>
        </p:sp>
        <p:sp>
          <p:nvSpPr>
            <p:cNvPr id="7177" name="Rectangle 9">
              <a:extLst>
                <a:ext uri="{FF2B5EF4-FFF2-40B4-BE49-F238E27FC236}">
                  <a16:creationId xmlns:a16="http://schemas.microsoft.com/office/drawing/2014/main" id="{7C15CD1A-1F76-704F-B1F9-6905B2954F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8460" y="2984897"/>
              <a:ext cx="892969" cy="438150"/>
            </a:xfrm>
            <a:prstGeom prst="rect">
              <a:avLst/>
            </a:prstGeom>
            <a:solidFill>
              <a:srgbClr val="FAFD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en-US" altLang="en-US" sz="1050" b="1" dirty="0">
                  <a:solidFill>
                    <a:srgbClr val="3399FF"/>
                  </a:solidFill>
                  <a:latin typeface="Arial" panose="020B0604020202020204" pitchFamily="34" charset="0"/>
                </a:rPr>
                <a:t>Assess the </a:t>
              </a:r>
            </a:p>
            <a:p>
              <a:pPr algn="ctr"/>
              <a:r>
                <a:rPr lang="en-US" altLang="en-US" sz="1050" b="1" dirty="0">
                  <a:solidFill>
                    <a:srgbClr val="3399FF"/>
                  </a:solidFill>
                  <a:latin typeface="Arial" panose="020B0604020202020204" pitchFamily="34" charset="0"/>
                </a:rPr>
                <a:t>Risks</a:t>
              </a:r>
            </a:p>
          </p:txBody>
        </p:sp>
        <p:sp>
          <p:nvSpPr>
            <p:cNvPr id="7178" name="Rectangle 10">
              <a:extLst>
                <a:ext uri="{FF2B5EF4-FFF2-40B4-BE49-F238E27FC236}">
                  <a16:creationId xmlns:a16="http://schemas.microsoft.com/office/drawing/2014/main" id="{7F2BF2AB-5FA8-8545-9B0B-AF57C68DE1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944" y="2684860"/>
              <a:ext cx="789385" cy="3904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7866" tIns="33338" rIns="67866" bIns="333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endParaRPr lang="en-US" altLang="en-US" sz="1050" b="1">
                <a:latin typeface="Arial" panose="020B0604020202020204" pitchFamily="34" charset="0"/>
              </a:endParaRPr>
            </a:p>
            <a:p>
              <a:pPr algn="ctr" latinLnBrk="1"/>
              <a:endParaRPr lang="en-US" altLang="en-US" sz="1050" b="1">
                <a:latin typeface="Arial" panose="020B0604020202020204" pitchFamily="34" charset="0"/>
              </a:endParaRPr>
            </a:p>
          </p:txBody>
        </p:sp>
        <p:sp>
          <p:nvSpPr>
            <p:cNvPr id="7179" name="Rectangle 11">
              <a:extLst>
                <a:ext uri="{FF2B5EF4-FFF2-40B4-BE49-F238E27FC236}">
                  <a16:creationId xmlns:a16="http://schemas.microsoft.com/office/drawing/2014/main" id="{E15995A9-B19F-8348-B4A5-F47E0D5B21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9841" y="4114800"/>
              <a:ext cx="1041797" cy="6619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en-US" altLang="en-US" sz="1050" b="1" dirty="0">
                  <a:latin typeface="Arial" panose="020B0604020202020204" pitchFamily="34" charset="0"/>
                </a:rPr>
                <a:t>Develop Risk</a:t>
              </a:r>
            </a:p>
            <a:p>
              <a:pPr algn="ctr"/>
              <a:r>
                <a:rPr lang="en-US" altLang="en-US" sz="1050" b="1" dirty="0">
                  <a:latin typeface="Arial" panose="020B0604020202020204" pitchFamily="34" charset="0"/>
                </a:rPr>
                <a:t>Management</a:t>
              </a:r>
            </a:p>
            <a:p>
              <a:pPr algn="ctr"/>
              <a:r>
                <a:rPr lang="en-US" altLang="en-US" sz="1050" b="1" dirty="0">
                  <a:latin typeface="Arial" panose="020B0604020202020204" pitchFamily="34" charset="0"/>
                </a:rPr>
                <a:t>Plan</a:t>
              </a:r>
            </a:p>
          </p:txBody>
        </p:sp>
        <p:sp>
          <p:nvSpPr>
            <p:cNvPr id="7180" name="Rectangle 12">
              <a:extLst>
                <a:ext uri="{FF2B5EF4-FFF2-40B4-BE49-F238E27FC236}">
                  <a16:creationId xmlns:a16="http://schemas.microsoft.com/office/drawing/2014/main" id="{E0E73F6E-AF02-C846-A26F-C1D19B38CF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3003" y="3126581"/>
              <a:ext cx="1775222" cy="9675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7866" tIns="33338" rIns="67866" bIns="333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en-US" altLang="en-US" sz="1950" b="1" i="1" dirty="0">
                  <a:latin typeface="Arial" panose="020B0604020202020204" pitchFamily="34" charset="0"/>
                </a:rPr>
                <a:t>Risk Management</a:t>
              </a:r>
            </a:p>
            <a:p>
              <a:pPr algn="ctr"/>
              <a:r>
                <a:rPr lang="en-US" altLang="en-US" sz="1950" b="1" i="1" dirty="0">
                  <a:latin typeface="Arial" panose="020B0604020202020204" pitchFamily="34" charset="0"/>
                </a:rPr>
                <a:t>Cycle</a:t>
              </a:r>
            </a:p>
          </p:txBody>
        </p:sp>
        <p:sp>
          <p:nvSpPr>
            <p:cNvPr id="7181" name="Rectangle 13">
              <a:extLst>
                <a:ext uri="{FF2B5EF4-FFF2-40B4-BE49-F238E27FC236}">
                  <a16:creationId xmlns:a16="http://schemas.microsoft.com/office/drawing/2014/main" id="{A1D27E3E-D0ED-C348-835F-486D65980E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6913" y="3968353"/>
              <a:ext cx="371475" cy="127397"/>
            </a:xfrm>
            <a:prstGeom prst="rect">
              <a:avLst/>
            </a:prstGeom>
            <a:solidFill>
              <a:srgbClr val="FAFD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 sz="1350"/>
            </a:p>
          </p:txBody>
        </p:sp>
        <p:sp>
          <p:nvSpPr>
            <p:cNvPr id="7182" name="Rectangle 14">
              <a:extLst>
                <a:ext uri="{FF2B5EF4-FFF2-40B4-BE49-F238E27FC236}">
                  <a16:creationId xmlns:a16="http://schemas.microsoft.com/office/drawing/2014/main" id="{EB6A0DCC-3313-414A-B59E-CE87F7455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2150" y="4263628"/>
              <a:ext cx="371475" cy="127397"/>
            </a:xfrm>
            <a:prstGeom prst="rect">
              <a:avLst/>
            </a:prstGeom>
            <a:solidFill>
              <a:schemeClr val="accent2"/>
            </a:solidFill>
            <a:ln w="12700" algn="ctr">
              <a:solidFill>
                <a:schemeClr val="bg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 sz="1350"/>
            </a:p>
          </p:txBody>
        </p:sp>
        <p:sp>
          <p:nvSpPr>
            <p:cNvPr id="7183" name="Rectangle 15">
              <a:extLst>
                <a:ext uri="{FF2B5EF4-FFF2-40B4-BE49-F238E27FC236}">
                  <a16:creationId xmlns:a16="http://schemas.microsoft.com/office/drawing/2014/main" id="{6BECD64B-F870-1C49-A1A4-0088F3E9E0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5537" y="3943351"/>
              <a:ext cx="1462088" cy="2289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7866" tIns="33338" rIns="67866" bIns="333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 sz="1050" b="1">
                  <a:latin typeface="Arial" panose="020B0604020202020204" pitchFamily="34" charset="0"/>
                </a:rPr>
                <a:t>Risk Assessment</a:t>
              </a:r>
            </a:p>
          </p:txBody>
        </p:sp>
      </p:grpSp>
      <p:sp>
        <p:nvSpPr>
          <p:cNvPr id="7184" name="Rectangle 16">
            <a:extLst>
              <a:ext uri="{FF2B5EF4-FFF2-40B4-BE49-F238E27FC236}">
                <a16:creationId xmlns:a16="http://schemas.microsoft.com/office/drawing/2014/main" id="{66DD68BC-980E-5C46-B60D-EBA7EB2F2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9509" y="4006331"/>
            <a:ext cx="1964531" cy="22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866" tIns="33338" rIns="67866" bIns="33338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050" b="1" dirty="0">
                <a:latin typeface="Arial" panose="020B0604020202020204" pitchFamily="34" charset="0"/>
              </a:rPr>
              <a:t>Risk Control (Mitigation)</a:t>
            </a:r>
          </a:p>
        </p:txBody>
      </p:sp>
    </p:spTree>
    <p:extLst>
      <p:ext uri="{BB962C8B-B14F-4D97-AF65-F5344CB8AC3E}">
        <p14:creationId xmlns:p14="http://schemas.microsoft.com/office/powerpoint/2010/main" val="773240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Identification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The steps to risk identification are:</a:t>
            </a:r>
          </a:p>
          <a:p>
            <a:pPr lvl="1"/>
            <a:r>
              <a:rPr lang="en-US" dirty="0"/>
              <a:t>Identify your org’s information assets</a:t>
            </a:r>
          </a:p>
          <a:p>
            <a:pPr lvl="1"/>
            <a:r>
              <a:rPr lang="en-US" dirty="0"/>
              <a:t>Classify assets</a:t>
            </a:r>
          </a:p>
          <a:p>
            <a:pPr lvl="1"/>
            <a:r>
              <a:rPr lang="en-US" dirty="0"/>
              <a:t>Rank assets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9485619"/>
              </p:ext>
            </p:extLst>
          </p:nvPr>
        </p:nvGraphicFramePr>
        <p:xfrm>
          <a:off x="4424267" y="461805"/>
          <a:ext cx="4274108" cy="3104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8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85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8527">
                  <a:extLst>
                    <a:ext uri="{9D8B030D-6E8A-4147-A177-3AD203B41FA5}">
                      <a16:colId xmlns:a16="http://schemas.microsoft.com/office/drawing/2014/main" val="1591122556"/>
                    </a:ext>
                  </a:extLst>
                </a:gridCol>
                <a:gridCol w="10685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4055">
                <a:tc>
                  <a:txBody>
                    <a:bodyPr/>
                    <a:lstStyle/>
                    <a:p>
                      <a:r>
                        <a:rPr lang="en-US" sz="1200" dirty="0"/>
                        <a:t>Asset</a:t>
                      </a:r>
                      <a:r>
                        <a:rPr lang="en-US" sz="1200" baseline="0" dirty="0"/>
                        <a:t> </a:t>
                      </a:r>
                      <a:endParaRPr lang="en-US" sz="1200" dirty="0"/>
                    </a:p>
                  </a:txBody>
                  <a:tcPr marL="68580" marR="68580" marT="34290" marB="3429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Asset</a:t>
                      </a:r>
                      <a:r>
                        <a:rPr lang="en-US" sz="1200" baseline="0" dirty="0"/>
                        <a:t> Function</a:t>
                      </a:r>
                      <a:endParaRPr lang="en-US" sz="1200" dirty="0"/>
                    </a:p>
                  </a:txBody>
                  <a:tcPr marL="68580" marR="68580" marT="34290" marB="3429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Asset Type and Subcategory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Priority Level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Server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200" baseline="0" dirty="0"/>
                        <a:t>Database Server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Hardware: Networking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High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2980">
                <a:tc>
                  <a:txBody>
                    <a:bodyPr/>
                    <a:lstStyle/>
                    <a:p>
                      <a:r>
                        <a:rPr lang="en-US" sz="1200" dirty="0"/>
                        <a:t>Users</a:t>
                      </a:r>
                      <a:r>
                        <a:rPr lang="en-US" sz="1200" baseline="0" dirty="0"/>
                        <a:t> Personally Identifiable Information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200" dirty="0"/>
                        <a:t>Provide</a:t>
                      </a:r>
                      <a:r>
                        <a:rPr lang="en-US" sz="1200" baseline="0" dirty="0"/>
                        <a:t> information for all org transactions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Data: Confidential Information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Critical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r>
                        <a:rPr lang="en-US" sz="1200" dirty="0"/>
                        <a:t>Software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200" dirty="0"/>
                        <a:t>Employee</a:t>
                      </a:r>
                      <a:r>
                        <a:rPr lang="en-US" sz="1200" baseline="0" dirty="0"/>
                        <a:t> access to enterprise software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Software: Operating System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Medium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9012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42288892-451A-C046-9182-3D30C0B13A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Risk Identification Process</a:t>
            </a:r>
          </a:p>
        </p:txBody>
      </p:sp>
      <p:pic>
        <p:nvPicPr>
          <p:cNvPr id="9219" name="Picture 3" descr="Risk Identification Process">
            <a:extLst>
              <a:ext uri="{FF2B5EF4-FFF2-40B4-BE49-F238E27FC236}">
                <a16:creationId xmlns:a16="http://schemas.microsoft.com/office/drawing/2014/main" id="{DB3EB09E-DD24-7C46-9006-8FE3D48F462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6856" y="1359568"/>
            <a:ext cx="4787180" cy="31221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8418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AA6C2691-3389-8948-A195-8063577D76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Organizational Assets</a:t>
            </a:r>
          </a:p>
        </p:txBody>
      </p:sp>
      <p:pic>
        <p:nvPicPr>
          <p:cNvPr id="12291" name="Picture 3" descr="Organizational Assets, an example&#10;">
            <a:extLst>
              <a:ext uri="{FF2B5EF4-FFF2-40B4-BE49-F238E27FC236}">
                <a16:creationId xmlns:a16="http://schemas.microsoft.com/office/drawing/2014/main" id="{8517741E-103D-B84C-8320-BB166217A0D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1155" y="1268016"/>
            <a:ext cx="4388518" cy="301990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883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AECB1F28-5CE0-BA48-AAD3-D35FE764D8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400" dirty="0"/>
              <a:t>Sample Asset Classification Worksheet</a:t>
            </a:r>
          </a:p>
        </p:txBody>
      </p:sp>
      <p:pic>
        <p:nvPicPr>
          <p:cNvPr id="21507" name="Picture 3" descr="Sample Asset Classification Worksheet">
            <a:extLst>
              <a:ext uri="{FF2B5EF4-FFF2-40B4-BE49-F238E27FC236}">
                <a16:creationId xmlns:a16="http://schemas.microsoft.com/office/drawing/2014/main" id="{B00067AD-1B36-AD40-A0E9-1BFA4EA466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9203" y="1268016"/>
            <a:ext cx="4300389" cy="30921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1030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Assessment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Risk assessment:</a:t>
            </a:r>
          </a:p>
          <a:p>
            <a:pPr lvl="1"/>
            <a:r>
              <a:rPr lang="en-US" sz="1650" dirty="0"/>
              <a:t>Identify threats</a:t>
            </a:r>
          </a:p>
          <a:p>
            <a:pPr lvl="1"/>
            <a:r>
              <a:rPr lang="en-US" sz="1650" dirty="0"/>
              <a:t>Prioritize threats</a:t>
            </a:r>
          </a:p>
          <a:p>
            <a:pPr lvl="1"/>
            <a:r>
              <a:rPr lang="en-US" sz="1650" dirty="0"/>
              <a:t>Assess vulnerabilities in current InfoSec plan</a:t>
            </a:r>
          </a:p>
          <a:p>
            <a:pPr lvl="1"/>
            <a:r>
              <a:rPr lang="en-US" sz="1650" dirty="0"/>
              <a:t>Determine risk of each threat </a:t>
            </a:r>
          </a:p>
          <a:p>
            <a:pPr marL="96012" lvl="1" indent="0">
              <a:buNone/>
            </a:pPr>
            <a:r>
              <a:rPr lang="en-US" sz="1650" dirty="0"/>
              <a:t>R = P * V – M + U</a:t>
            </a:r>
          </a:p>
          <a:p>
            <a:pPr marL="96012" lvl="1" indent="0">
              <a:buNone/>
            </a:pPr>
            <a:r>
              <a:rPr lang="en-US" sz="1650" dirty="0"/>
              <a:t>	R = Risk</a:t>
            </a:r>
          </a:p>
          <a:p>
            <a:pPr marL="96012" lvl="1" indent="0">
              <a:buNone/>
            </a:pPr>
            <a:r>
              <a:rPr lang="en-US" sz="1650" dirty="0"/>
              <a:t>	P = Probability of threat attack</a:t>
            </a:r>
          </a:p>
          <a:p>
            <a:pPr marL="96012" lvl="1" indent="0">
              <a:buNone/>
            </a:pPr>
            <a:r>
              <a:rPr lang="en-US" sz="1650" dirty="0"/>
              <a:t>	V = Value of Information Asset</a:t>
            </a:r>
          </a:p>
          <a:p>
            <a:pPr marL="96012" lvl="1" indent="0">
              <a:buNone/>
            </a:pPr>
            <a:r>
              <a:rPr lang="en-US" sz="1650" dirty="0"/>
              <a:t>	M = Mitigation by current controls</a:t>
            </a:r>
          </a:p>
          <a:p>
            <a:pPr marL="96012" lvl="1" indent="0">
              <a:buNone/>
            </a:pPr>
            <a:r>
              <a:rPr lang="en-US" sz="1650" dirty="0"/>
              <a:t>	U = Uncertainty of vulnerability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9642331"/>
              </p:ext>
            </p:extLst>
          </p:nvPr>
        </p:nvGraphicFramePr>
        <p:xfrm>
          <a:off x="4572000" y="550386"/>
          <a:ext cx="4006376" cy="3400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1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1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15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15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93409">
                <a:tc>
                  <a:txBody>
                    <a:bodyPr/>
                    <a:lstStyle/>
                    <a:p>
                      <a:r>
                        <a:rPr lang="en-US" sz="1200" dirty="0"/>
                        <a:t>Threat Agent</a:t>
                      </a:r>
                      <a:r>
                        <a:rPr lang="en-US" sz="1200" baseline="0" dirty="0"/>
                        <a:t> and Threat</a:t>
                      </a:r>
                      <a:endParaRPr lang="en-US" sz="1200" dirty="0"/>
                    </a:p>
                  </a:txBody>
                  <a:tcPr marL="68580" marR="68580" marT="34290" marB="3429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Target</a:t>
                      </a:r>
                      <a:r>
                        <a:rPr lang="en-US" sz="1200" baseline="0" dirty="0"/>
                        <a:t>ed Asset</a:t>
                      </a:r>
                      <a:endParaRPr lang="en-US" sz="1200" dirty="0"/>
                    </a:p>
                  </a:txBody>
                  <a:tcPr marL="68580" marR="68580" marT="34290" marB="3429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Threat Level </a:t>
                      </a:r>
                    </a:p>
                  </a:txBody>
                  <a:tcPr marL="68580" marR="68580" marT="34290" marB="3429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Risk (Scale of 1-5)</a:t>
                      </a:r>
                    </a:p>
                  </a:txBody>
                  <a:tcPr marL="68580" marR="68580" marT="34290" marB="3429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7850"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Steal company information</a:t>
                      </a:r>
                    </a:p>
                    <a:p>
                      <a:r>
                        <a:rPr lang="en-US" sz="1200" baseline="0" dirty="0"/>
                        <a:t>to sell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Org.</a:t>
                      </a:r>
                      <a:r>
                        <a:rPr lang="en-US" sz="1200" baseline="0" dirty="0"/>
                        <a:t> data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High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8528">
                <a:tc>
                  <a:txBody>
                    <a:bodyPr/>
                    <a:lstStyle/>
                    <a:p>
                      <a:r>
                        <a:rPr lang="en-US" sz="1200" dirty="0"/>
                        <a:t>Fire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Org. </a:t>
                      </a:r>
                      <a:r>
                        <a:rPr lang="en-US" sz="1200" baseline="0" dirty="0"/>
                        <a:t>Facility, Equipment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Critical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0663">
                <a:tc>
                  <a:txBody>
                    <a:bodyPr/>
                    <a:lstStyle/>
                    <a:p>
                      <a:r>
                        <a:rPr lang="en-US" sz="1200" dirty="0"/>
                        <a:t>Hacking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Org </a:t>
                      </a:r>
                      <a:r>
                        <a:rPr lang="en-US" sz="1200" baseline="0" dirty="0"/>
                        <a:t>Hardware/Software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Low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8169059"/>
      </p:ext>
    </p:extLst>
  </p:cSld>
  <p:clrMapOvr>
    <a:masterClrMapping/>
  </p:clrMapOvr>
</p:sld>
</file>

<file path=ppt/theme/theme1.xml><?xml version="1.0" encoding="utf-8"?>
<a:theme xmlns:a="http://schemas.openxmlformats.org/drawingml/2006/main" name="PPT2_16to9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PPT2_16to9</Template>
  <TotalTime>28022</TotalTime>
  <Words>820</Words>
  <Application>Microsoft Macintosh PowerPoint</Application>
  <PresentationFormat>On-screen Show (16:9)</PresentationFormat>
  <Paragraphs>167</Paragraphs>
  <Slides>23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Tahoma</vt:lpstr>
      <vt:lpstr>PPT2_16to9</vt:lpstr>
      <vt:lpstr>IT 4883: Infrastructure Defense </vt:lpstr>
      <vt:lpstr>Goals in Risk Management</vt:lpstr>
      <vt:lpstr>Risk Management Steps</vt:lpstr>
      <vt:lpstr>Risk Management </vt:lpstr>
      <vt:lpstr>Risk Identification  </vt:lpstr>
      <vt:lpstr>Risk Identification Process</vt:lpstr>
      <vt:lpstr>Organizational Assets</vt:lpstr>
      <vt:lpstr>Sample Asset Classification Worksheet</vt:lpstr>
      <vt:lpstr>Risk Assessment </vt:lpstr>
      <vt:lpstr>Risk Assessment </vt:lpstr>
      <vt:lpstr>Quantitative and Qualitative Risk Assessment </vt:lpstr>
      <vt:lpstr>Risk control </vt:lpstr>
      <vt:lpstr>Cost-Benefit analysis</vt:lpstr>
      <vt:lpstr>Feasibility analysis</vt:lpstr>
      <vt:lpstr>Risk control Strategies </vt:lpstr>
      <vt:lpstr>Risk control Strategy: defense</vt:lpstr>
      <vt:lpstr>Risk control Strategy: transferal</vt:lpstr>
      <vt:lpstr>Risk control Strategy: Mitigation  </vt:lpstr>
      <vt:lpstr>Risk control Strategy: Acceptance</vt:lpstr>
      <vt:lpstr>Risk control Strategy: Termination  </vt:lpstr>
      <vt:lpstr>Pros and cons of each strategy </vt:lpstr>
      <vt:lpstr>Standard approaches to risk management</vt:lpstr>
      <vt:lpstr>Sources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Kimundi</dc:creator>
  <cp:lastModifiedBy>Seyedamin Pouriyeh</cp:lastModifiedBy>
  <cp:revision>52</cp:revision>
  <dcterms:created xsi:type="dcterms:W3CDTF">2019-02-15T21:19:03Z</dcterms:created>
  <dcterms:modified xsi:type="dcterms:W3CDTF">2020-12-23T00:52:47Z</dcterms:modified>
</cp:coreProperties>
</file>